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4"/>
  </p:sldMasterIdLst>
  <p:notesMasterIdLst>
    <p:notesMasterId r:id="rId21"/>
  </p:notesMasterIdLst>
  <p:sldIdLst>
    <p:sldId id="256" r:id="rId5"/>
    <p:sldId id="261" r:id="rId6"/>
    <p:sldId id="275" r:id="rId7"/>
    <p:sldId id="260" r:id="rId8"/>
    <p:sldId id="258" r:id="rId9"/>
    <p:sldId id="259" r:id="rId10"/>
    <p:sldId id="281" r:id="rId11"/>
    <p:sldId id="277" r:id="rId12"/>
    <p:sldId id="278" r:id="rId13"/>
    <p:sldId id="279" r:id="rId14"/>
    <p:sldId id="271" r:id="rId15"/>
    <p:sldId id="270" r:id="rId16"/>
    <p:sldId id="276" r:id="rId17"/>
    <p:sldId id="280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686E8-9417-48A9-A466-A1374FE2710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FEE4F-6D82-42DA-BCFC-451909214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8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1C719C9-8417-7A25-1331-51971E500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93B64F2-70BB-48B7-1A7E-6596D055B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96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534D4EB-B131-8215-567C-2C7FB6E51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56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C5DF061-32EA-C477-A206-451982534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6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2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6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2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5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3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38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6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77FE869-0584-4998-7CE4-D200B9DA1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41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CB48D74-5E6A-D492-7723-E77C0014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78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F89FE25-042F-BD8B-9563-48018CD652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73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FEE4F-6D82-42DA-BCFC-451909214460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CA52FDC-9C30-D668-1C68-40E78B89D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8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9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0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2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3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1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6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9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2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75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ilewis@pusd11.ne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ebryan@pusd11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509EEE-8DB8-49FE-BDF7-8FA2C6E18B1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971925"/>
            <a:ext cx="3475038" cy="1738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Oasis Elementary School</a:t>
            </a:r>
          </a:p>
          <a:p>
            <a:pPr marL="0" indent="0" algn="ctr">
              <a:buNone/>
            </a:pPr>
            <a:r>
              <a:rPr lang="en-US" sz="2400" dirty="0"/>
              <a:t>Annual Parent meeting</a:t>
            </a:r>
          </a:p>
          <a:p>
            <a:pPr marL="0" indent="0" algn="ctr">
              <a:buNone/>
            </a:pPr>
            <a:r>
              <a:rPr lang="en-US" sz="2400" dirty="0"/>
              <a:t>Tuesday, September 12,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62D07-20EC-A9DA-8F9F-8E4CCDF17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293" y="3604912"/>
            <a:ext cx="6638122" cy="3100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E705A-D5A2-3A89-50E7-3D5D7C34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070" y="272366"/>
            <a:ext cx="4768645" cy="3018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17AD9-93C0-C181-AB1E-EA86BD5D1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716" y="262061"/>
            <a:ext cx="2817556" cy="2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3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794" y="331250"/>
            <a:ext cx="9603275" cy="170219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How funds are being spent…cont.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8D42-9B9E-3D4A-2C0B-52F9E15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" y="91858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F9CD3-38C9-86A8-6CCC-BFB16EAFA0B9}"/>
              </a:ext>
            </a:extLst>
          </p:cNvPr>
          <p:cNvSpPr txBox="1"/>
          <p:nvPr/>
        </p:nvSpPr>
        <p:spPr>
          <a:xfrm>
            <a:off x="338750" y="2093147"/>
            <a:ext cx="1123236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9999"/>
                </a:solidFill>
              </a:rPr>
              <a:t>Promote family education and engagement through school wide events such as: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Meet the Teacher Night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Bike and Walk to School Day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Student of the Month Assemblies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Read Across America Day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Book Fair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Spring Carnival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60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5ECA-58DB-44D9-8150-0B135E48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Oasis Values Parental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94B6-DC34-4342-A95D-31440A90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303" y="2385143"/>
            <a:ext cx="11934697" cy="384031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9999"/>
                </a:solidFill>
              </a:rPr>
              <a:t>Education succeeds best when there is a strong partnership and communication between home and school. </a:t>
            </a:r>
          </a:p>
          <a:p>
            <a:endParaRPr lang="en-US" sz="2800" b="1" dirty="0">
              <a:solidFill>
                <a:srgbClr val="009999"/>
              </a:solidFill>
            </a:endParaRPr>
          </a:p>
          <a:p>
            <a:r>
              <a:rPr lang="en-US" sz="2800" b="1" dirty="0">
                <a:solidFill>
                  <a:srgbClr val="009999"/>
                </a:solidFill>
              </a:rPr>
              <a:t>Oasis Elementary shall implement programs, activities and procedures for the education and involvement of parents.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92FBC-0403-21B3-36DB-91095203D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C5ECA-58DB-44D9-8150-0B135E48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74" y="355347"/>
            <a:ext cx="8553691" cy="168051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is the School/Home Learning Compact?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F9D53-53A1-6C96-3E8C-AA8A4E6A0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423" y="2391213"/>
            <a:ext cx="2763488" cy="3711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9C151-BEBE-833F-1228-EB72CD01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0" y="182016"/>
            <a:ext cx="1854270" cy="18607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20DC1-E22C-418D-C346-ADB937790DB1}"/>
              </a:ext>
            </a:extLst>
          </p:cNvPr>
          <p:cNvSpPr txBox="1"/>
          <p:nvPr/>
        </p:nvSpPr>
        <p:spPr>
          <a:xfrm>
            <a:off x="371640" y="2540000"/>
            <a:ext cx="70000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9999"/>
                </a:solidFill>
              </a:rPr>
              <a:t>The school/home learning compact serves as a commitment from all stakeholders that the education of the students is a priority.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99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9999"/>
                </a:solidFill>
              </a:rPr>
              <a:t>The compact outlines responsibilities for the parent, student, teacher and principal/district.</a:t>
            </a:r>
          </a:p>
        </p:txBody>
      </p:sp>
    </p:spTree>
    <p:extLst>
      <p:ext uri="{BB962C8B-B14F-4D97-AF65-F5344CB8AC3E}">
        <p14:creationId xmlns:p14="http://schemas.microsoft.com/office/powerpoint/2010/main" val="321494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1F25-EB8F-2117-3A07-E2E48C83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48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Upcoming Family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40167-97BB-C0F8-27ED-DF1806B4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5" y="216017"/>
            <a:ext cx="1755800" cy="176189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B6956B-8269-6B4A-B439-217FB289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54" y="2186870"/>
            <a:ext cx="568092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>
                <a:solidFill>
                  <a:srgbClr val="009999"/>
                </a:solidFill>
              </a:rPr>
              <a:t>Monthly PTSO Meetings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Monthly Student of the Month Assemblies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Bike and Walk to School Day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Fall and Spring Book Fairs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Athletic Events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Parent conferences held twice annually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Drama Performances in Fall and Spring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Veteran’s Day Luncheon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Fine Arts Performances</a:t>
            </a:r>
          </a:p>
          <a:p>
            <a:r>
              <a:rPr lang="en-US" sz="2600" b="1" dirty="0">
                <a:solidFill>
                  <a:srgbClr val="009999"/>
                </a:solidFill>
              </a:rPr>
              <a:t>Kids Heart Challenge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D240A-6BF0-D406-7496-11FF38416607}"/>
              </a:ext>
            </a:extLst>
          </p:cNvPr>
          <p:cNvSpPr txBox="1"/>
          <p:nvPr/>
        </p:nvSpPr>
        <p:spPr>
          <a:xfrm>
            <a:off x="6649155" y="2096559"/>
            <a:ext cx="52041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Color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Field Trips throughout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Read Across America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Student Field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Mother and Son Neon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Father Daughter Sock 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Bike and Roll to School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Awards Nights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8</a:t>
            </a:r>
            <a:r>
              <a:rPr lang="en-US" sz="2400" b="1" baseline="30000" dirty="0">
                <a:solidFill>
                  <a:srgbClr val="009999"/>
                </a:solidFill>
              </a:rPr>
              <a:t>th</a:t>
            </a:r>
            <a:r>
              <a:rPr lang="en-US" sz="2400" b="1" dirty="0">
                <a:solidFill>
                  <a:srgbClr val="009999"/>
                </a:solidFill>
              </a:rPr>
              <a:t> grade Promotion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9999"/>
                </a:solidFill>
              </a:rPr>
              <a:t>Kinder Promotion</a:t>
            </a:r>
          </a:p>
        </p:txBody>
      </p:sp>
    </p:spTree>
    <p:extLst>
      <p:ext uri="{BB962C8B-B14F-4D97-AF65-F5344CB8AC3E}">
        <p14:creationId xmlns:p14="http://schemas.microsoft.com/office/powerpoint/2010/main" val="2333322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1F25-EB8F-2117-3A07-E2E48C83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48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School Achievement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40167-97BB-C0F8-27ED-DF1806B4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5" y="216017"/>
            <a:ext cx="1755800" cy="176189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B6956B-8269-6B4A-B439-217FB289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7" y="5468586"/>
            <a:ext cx="10522418" cy="144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009999"/>
                </a:solidFill>
              </a:rPr>
              <a:t>State assigned school grades for 2022-2023 school year are expected to be out sometime this month.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FFB1E-EE26-5A60-BEBA-EA4328057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440" y="1877433"/>
            <a:ext cx="663911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98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5ECA-58DB-44D9-8150-0B135E48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Questions</a:t>
            </a:r>
          </a:p>
        </p:txBody>
      </p:sp>
      <p:pic>
        <p:nvPicPr>
          <p:cNvPr id="1026" name="Picture 2" descr="Image result for questions">
            <a:extLst>
              <a:ext uri="{FF2B5EF4-FFF2-40B4-BE49-F238E27FC236}">
                <a16:creationId xmlns:a16="http://schemas.microsoft.com/office/drawing/2014/main" id="{65362FC9-2BB1-4496-8B11-EA3AA96400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8200" y="2007394"/>
            <a:ext cx="79756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39568-0925-49D1-50B7-A12F95867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03" y="245497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2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5ECA-58DB-44D9-8150-0B135E48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489" y="3425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Thank you for coming and participating in our Annual Parent Meeting.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68132F-C0A3-49CF-BA50-969EAD1B6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Oasis Elementary School</a:t>
            </a:r>
          </a:p>
          <a:p>
            <a:pPr marL="0" indent="0" algn="ctr">
              <a:buNone/>
            </a:pPr>
            <a:r>
              <a:rPr lang="en-US" sz="2800" dirty="0"/>
              <a:t>623-412-4800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Michelle Lewis, Principal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99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milewis@pusd11.net</a:t>
            </a:r>
            <a:endParaRPr lang="en-US" sz="2800" dirty="0">
              <a:solidFill>
                <a:srgbClr val="009999"/>
              </a:solidFill>
            </a:endParaRP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Emily Bryan, Assistant Principal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9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ebryan@pusd11.net</a:t>
            </a:r>
            <a:endParaRPr lang="en-US" sz="2800" dirty="0">
              <a:solidFill>
                <a:srgbClr val="009999"/>
              </a:solidFill>
            </a:endParaRP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865E7-84E8-4C9A-E03F-4B69C3459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67" y="124380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4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91A6-E190-4A6A-96DB-ED201434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69" y="1965019"/>
            <a:ext cx="8288509" cy="4351338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9999"/>
                </a:solidFill>
              </a:rPr>
              <a:t>Introductions</a:t>
            </a:r>
          </a:p>
          <a:p>
            <a:r>
              <a:rPr lang="en-US" sz="3600" b="1" dirty="0">
                <a:solidFill>
                  <a:srgbClr val="009999"/>
                </a:solidFill>
              </a:rPr>
              <a:t>Title I Explanations and Qualifications</a:t>
            </a:r>
          </a:p>
          <a:p>
            <a:r>
              <a:rPr lang="en-US" sz="3600" b="1" dirty="0">
                <a:solidFill>
                  <a:srgbClr val="009999"/>
                </a:solidFill>
              </a:rPr>
              <a:t>Title I programs and Services</a:t>
            </a:r>
          </a:p>
          <a:p>
            <a:r>
              <a:rPr lang="en-US" sz="3600" b="1" dirty="0">
                <a:solidFill>
                  <a:srgbClr val="009999"/>
                </a:solidFill>
              </a:rPr>
              <a:t>Parent Involvement</a:t>
            </a:r>
          </a:p>
          <a:p>
            <a:r>
              <a:rPr lang="en-US" sz="3600" b="1" dirty="0">
                <a:solidFill>
                  <a:srgbClr val="009999"/>
                </a:solidFill>
              </a:rPr>
              <a:t>Compact-Statement of Commitment</a:t>
            </a:r>
          </a:p>
          <a:p>
            <a:r>
              <a:rPr lang="en-US" sz="3600" b="1" dirty="0">
                <a:solidFill>
                  <a:srgbClr val="009999"/>
                </a:solidFill>
              </a:rPr>
              <a:t>Questions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19021-5AD5-D76B-7B37-859DAA9A0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" y="101029"/>
            <a:ext cx="1843550" cy="18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68238-9406-4E6F-A61E-EC6B06DA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Introductions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D4579-AA26-DCF0-26F1-7C87442D0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83" y="158044"/>
            <a:ext cx="2058695" cy="2070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9E91E6-7039-901D-3B28-6D159937C52A}"/>
              </a:ext>
            </a:extLst>
          </p:cNvPr>
          <p:cNvSpPr txBox="1"/>
          <p:nvPr/>
        </p:nvSpPr>
        <p:spPr>
          <a:xfrm>
            <a:off x="3443254" y="2500703"/>
            <a:ext cx="7992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</a:rPr>
              <a:t>Michelle Lewis, Principal</a:t>
            </a:r>
          </a:p>
          <a:p>
            <a:endParaRPr lang="en-US" sz="4000" b="1" dirty="0">
              <a:solidFill>
                <a:srgbClr val="009999"/>
              </a:solidFill>
            </a:endParaRPr>
          </a:p>
          <a:p>
            <a:r>
              <a:rPr lang="en-US" sz="4000" b="1" dirty="0">
                <a:solidFill>
                  <a:srgbClr val="009999"/>
                </a:solidFill>
              </a:rPr>
              <a:t>Emily Bryan, Assistant Principal</a:t>
            </a:r>
          </a:p>
          <a:p>
            <a:endParaRPr lang="en-US" sz="4000" b="1" dirty="0">
              <a:solidFill>
                <a:srgbClr val="009999"/>
              </a:solidFill>
            </a:endParaRPr>
          </a:p>
          <a:p>
            <a:r>
              <a:rPr lang="en-US" sz="4000" b="1" dirty="0">
                <a:solidFill>
                  <a:srgbClr val="009999"/>
                </a:solidFill>
              </a:rPr>
              <a:t>Jessica Hicks, Title I Instructional Assistant</a:t>
            </a:r>
          </a:p>
        </p:txBody>
      </p:sp>
    </p:spTree>
    <p:extLst>
      <p:ext uri="{BB962C8B-B14F-4D97-AF65-F5344CB8AC3E}">
        <p14:creationId xmlns:p14="http://schemas.microsoft.com/office/powerpoint/2010/main" val="243334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0930-D3F9-47C5-A33E-3E5681C60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Vision and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2E77-5137-4B0F-85F1-04CD4DD5F8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009999"/>
                </a:solidFill>
              </a:rPr>
              <a:t>Oasis Elementary</a:t>
            </a:r>
          </a:p>
          <a:p>
            <a:pPr marL="0" indent="0" algn="ctr">
              <a:buNone/>
            </a:pPr>
            <a:endParaRPr lang="en-US" sz="2800" b="1" u="sng" dirty="0">
              <a:solidFill>
                <a:srgbClr val="009999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9999"/>
                </a:solidFill>
              </a:rPr>
              <a:t>Vision</a:t>
            </a:r>
          </a:p>
          <a:p>
            <a:pPr marL="0" indent="0" algn="ctr">
              <a:buNone/>
            </a:pPr>
            <a:r>
              <a:rPr lang="en-US" b="1" i="0" dirty="0">
                <a:solidFill>
                  <a:srgbClr val="009999"/>
                </a:solidFill>
                <a:effectLst/>
              </a:rPr>
              <a:t>A Place to Belong, A Place to Succeed</a:t>
            </a:r>
          </a:p>
          <a:p>
            <a:pPr marL="0" indent="0" algn="ctr">
              <a:buNone/>
            </a:pPr>
            <a:endParaRPr lang="en-US" b="1" dirty="0">
              <a:solidFill>
                <a:srgbClr val="009999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9999"/>
                </a:solidFill>
              </a:rPr>
              <a:t>Mission</a:t>
            </a:r>
          </a:p>
          <a:p>
            <a:pPr marL="0" indent="0" algn="ctr">
              <a:buNone/>
            </a:pPr>
            <a:r>
              <a:rPr lang="en-US" sz="1800" b="1" i="0" dirty="0">
                <a:solidFill>
                  <a:srgbClr val="009999"/>
                </a:solidFill>
                <a:effectLst/>
              </a:rPr>
              <a:t>Oasis exists to deliver high quality education that empowers all individuals to become the best version of themselves. </a:t>
            </a:r>
            <a:endParaRPr lang="en-US" sz="1800" b="1" dirty="0">
              <a:solidFill>
                <a:srgbClr val="009999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0811D-12BE-4E91-93F2-03E0D98878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u="sng" dirty="0"/>
              <a:t>Peoria Unified School District</a:t>
            </a:r>
          </a:p>
          <a:p>
            <a:pPr marL="0" indent="0" algn="ctr">
              <a:buNone/>
            </a:pPr>
            <a:endParaRPr lang="en-US" sz="2600" b="1" u="sng" dirty="0"/>
          </a:p>
          <a:p>
            <a:pPr marL="0" indent="0" algn="ctr">
              <a:buNone/>
            </a:pPr>
            <a:r>
              <a:rPr lang="en-US" dirty="0"/>
              <a:t>Vision</a:t>
            </a:r>
          </a:p>
          <a:p>
            <a:pPr marL="0" indent="0" algn="ctr">
              <a:buNone/>
            </a:pPr>
            <a:r>
              <a:rPr lang="en-US" b="1" dirty="0"/>
              <a:t>Every Student, Every Day, Prepared to Shape Tomorrow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dirty="0"/>
              <a:t>Mission</a:t>
            </a:r>
          </a:p>
          <a:p>
            <a:pPr marL="0" indent="0" algn="ctr">
              <a:buNone/>
            </a:pPr>
            <a:r>
              <a:rPr lang="en-US" sz="1800" dirty="0"/>
              <a:t>“Empowering students to fulfill their potential”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A597C-9E12-0CF1-39D3-59FF59C8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92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i="1" dirty="0"/>
              <a:t>Why are we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91A6-E190-4A6A-96DB-ED201434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67" y="2359705"/>
            <a:ext cx="105156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9999"/>
                </a:solidFill>
              </a:rPr>
              <a:t>Title I is a federally funded program that requires each Title I School to hold an Annual Meeting with parents for the purpose of….</a:t>
            </a:r>
          </a:p>
          <a:p>
            <a:pPr marL="0" indent="0">
              <a:buNone/>
            </a:pPr>
            <a:endParaRPr lang="en-US" sz="2800" dirty="0">
              <a:solidFill>
                <a:srgbClr val="009999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9999"/>
                </a:solidFill>
              </a:rPr>
              <a:t>Informing you of your school’s participation in Title I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9999"/>
                </a:solidFill>
              </a:rPr>
              <a:t>Explain the requirements of Title I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9999"/>
                </a:solidFill>
              </a:rPr>
              <a:t>Explain your rights as parents to be involved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E84B8-AE91-FF7B-1B54-486C65148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4" y="146957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4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15" y="232552"/>
            <a:ext cx="9603275" cy="170219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What does it mean to be a </a:t>
            </a:r>
            <a:br>
              <a:rPr lang="en-US" sz="5400" dirty="0"/>
            </a:br>
            <a:r>
              <a:rPr lang="en-US" sz="5400" dirty="0"/>
              <a:t>Title I school?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91A6-E190-4A6A-96DB-ED201434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94" y="2023162"/>
            <a:ext cx="11877413" cy="4106772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b="1" dirty="0">
                <a:solidFill>
                  <a:srgbClr val="009999"/>
                </a:solidFill>
              </a:rPr>
              <a:t>To qualify for the schoolwide Title I program each school must have a minimum of 40% of their students receiving free or reduced-price meals.</a:t>
            </a:r>
          </a:p>
          <a:p>
            <a:pPr lvl="1"/>
            <a:endParaRPr lang="en-US" sz="2800" b="1" dirty="0">
              <a:solidFill>
                <a:srgbClr val="009999"/>
              </a:solidFill>
            </a:endParaRPr>
          </a:p>
          <a:p>
            <a:pPr lvl="1"/>
            <a:r>
              <a:rPr lang="en-US" sz="2800" b="1" dirty="0">
                <a:solidFill>
                  <a:srgbClr val="009999"/>
                </a:solidFill>
              </a:rPr>
              <a:t>Title1 federal funds must be used to provide supplementary program services to all students</a:t>
            </a:r>
          </a:p>
          <a:p>
            <a:pPr lvl="1"/>
            <a:endParaRPr lang="en-US" sz="2800" b="1" dirty="0">
              <a:solidFill>
                <a:srgbClr val="009999"/>
              </a:solidFill>
            </a:endParaRPr>
          </a:p>
          <a:p>
            <a:pPr lvl="1"/>
            <a:r>
              <a:rPr lang="en-US" sz="2800" b="1" dirty="0">
                <a:solidFill>
                  <a:srgbClr val="009999"/>
                </a:solidFill>
              </a:rPr>
              <a:t>Each Title I school must complete the following annually: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9999"/>
                </a:solidFill>
              </a:rPr>
              <a:t> Comprehensive Needs Assessment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9999"/>
                </a:solidFill>
              </a:rPr>
              <a:t>Integrated Action Plan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9999"/>
                </a:solidFill>
              </a:rPr>
              <a:t>Parents right to know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8D42-9B9E-3D4A-2C0B-52F9E15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" y="91858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7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15" y="232552"/>
            <a:ext cx="9603275" cy="170219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Our School Goals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D91A6-E190-4A6A-96DB-ED201434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150" y="2090896"/>
            <a:ext cx="10089717" cy="4106772"/>
          </a:xfrm>
        </p:spPr>
        <p:txBody>
          <a:bodyPr>
            <a:normAutofit/>
          </a:bodyPr>
          <a:lstStyle/>
          <a:p>
            <a:pPr lvl="1"/>
            <a:r>
              <a:rPr lang="en-US" sz="3600" b="1" dirty="0">
                <a:solidFill>
                  <a:srgbClr val="009999"/>
                </a:solidFill>
              </a:rPr>
              <a:t>Protect Instructional Time</a:t>
            </a:r>
          </a:p>
          <a:p>
            <a:pPr lvl="1"/>
            <a:endParaRPr lang="en-US" sz="3600" b="1" dirty="0">
              <a:solidFill>
                <a:srgbClr val="009999"/>
              </a:solidFill>
            </a:endParaRPr>
          </a:p>
          <a:p>
            <a:pPr lvl="1"/>
            <a:r>
              <a:rPr lang="en-US" sz="3600" b="1" dirty="0">
                <a:solidFill>
                  <a:srgbClr val="009999"/>
                </a:solidFill>
              </a:rPr>
              <a:t>Increase student, staff and family engagement</a:t>
            </a:r>
          </a:p>
          <a:p>
            <a:pPr lvl="1"/>
            <a:endParaRPr lang="en-US" sz="3600" b="1" dirty="0">
              <a:solidFill>
                <a:srgbClr val="009999"/>
              </a:solidFill>
            </a:endParaRPr>
          </a:p>
          <a:p>
            <a:pPr lvl="1"/>
            <a:r>
              <a:rPr lang="en-US" sz="3600" b="1" dirty="0">
                <a:solidFill>
                  <a:srgbClr val="009999"/>
                </a:solidFill>
              </a:rPr>
              <a:t>Use data to improve instruction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8D42-9B9E-3D4A-2C0B-52F9E15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" y="91858"/>
            <a:ext cx="17558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01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51563"/>
            <a:ext cx="9603275" cy="170219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How are </a:t>
            </a:r>
            <a:r>
              <a:rPr lang="en-US" sz="4800" dirty="0"/>
              <a:t>Title I fund being used at Oasis?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8D42-9B9E-3D4A-2C0B-52F9E15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" y="91858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F9CD3-38C9-86A8-6CCC-BFB16EAFA0B9}"/>
              </a:ext>
            </a:extLst>
          </p:cNvPr>
          <p:cNvSpPr txBox="1"/>
          <p:nvPr/>
        </p:nvSpPr>
        <p:spPr>
          <a:xfrm>
            <a:off x="428977" y="2213128"/>
            <a:ext cx="1114213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9999"/>
                </a:solidFill>
              </a:rPr>
              <a:t>Helping students who are experiencing academic difficulties, so the students meet the state’s challenging content standards.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099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The hiring of an Instructional Assistant who supports reading and math programs by either pushing-in or pulling students out for small group help as needed.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0099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After School Tutoring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1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A103A-E6B5-4641-BCB5-244D8F392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794" y="331250"/>
            <a:ext cx="9603275" cy="170219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How funds are being spent…cont.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18D42-9B9E-3D4A-2C0B-52F9E15B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4" y="91858"/>
            <a:ext cx="1755800" cy="17618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F9CD3-38C9-86A8-6CCC-BFB16EAFA0B9}"/>
              </a:ext>
            </a:extLst>
          </p:cNvPr>
          <p:cNvSpPr txBox="1"/>
          <p:nvPr/>
        </p:nvSpPr>
        <p:spPr>
          <a:xfrm>
            <a:off x="316090" y="1853755"/>
            <a:ext cx="117629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9999"/>
                </a:solidFill>
              </a:rPr>
              <a:t>Purchase extra programs, materials, and technology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Classroom capital items to support small group instruction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Supplies to support a Multi-tiered system of support including our PRIDE program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Instructional materials to support skill building for students in grades K-4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9999"/>
                </a:solidFill>
              </a:rPr>
              <a:t>Support for staff development and collaboration time to ensure alignment of curriculum and supports for students in grades K-8.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19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E3094E3E5884A80B9613D30391042" ma:contentTypeVersion="16" ma:contentTypeDescription="Create a new document." ma:contentTypeScope="" ma:versionID="a678c8a6d5b2266b1f54cfe7294e6ade">
  <xsd:schema xmlns:xsd="http://www.w3.org/2001/XMLSchema" xmlns:xs="http://www.w3.org/2001/XMLSchema" xmlns:p="http://schemas.microsoft.com/office/2006/metadata/properties" xmlns:ns3="686b1d24-97b6-461f-98da-47ccd1e581e2" xmlns:ns4="34da26ce-1502-4ae1-86b6-ef66b4a805e8" targetNamespace="http://schemas.microsoft.com/office/2006/metadata/properties" ma:root="true" ma:fieldsID="635a60a84ecf1293ea1c1da776af48ab" ns3:_="" ns4:_="">
    <xsd:import namespace="686b1d24-97b6-461f-98da-47ccd1e581e2"/>
    <xsd:import namespace="34da26ce-1502-4ae1-86b6-ef66b4a80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b1d24-97b6-461f-98da-47ccd1e58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a26ce-1502-4ae1-86b6-ef66b4a805e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86b1d24-97b6-461f-98da-47ccd1e581e2" xsi:nil="true"/>
  </documentManagement>
</p:properties>
</file>

<file path=customXml/itemProps1.xml><?xml version="1.0" encoding="utf-8"?>
<ds:datastoreItem xmlns:ds="http://schemas.openxmlformats.org/officeDocument/2006/customXml" ds:itemID="{933242C3-93F2-4138-83A2-14B5106F13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09FCAE-3143-4F02-A364-47CA5489D3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6b1d24-97b6-461f-98da-47ccd1e581e2"/>
    <ds:schemaRef ds:uri="34da26ce-1502-4ae1-86b6-ef66b4a80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1C6A27-94F6-4481-85DF-0C39286431D7}">
  <ds:schemaRefs>
    <ds:schemaRef ds:uri="686b1d24-97b6-461f-98da-47ccd1e581e2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4da26ce-1502-4ae1-86b6-ef66b4a805e8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237</TotalTime>
  <Words>654</Words>
  <Application>Microsoft Office PowerPoint</Application>
  <PresentationFormat>Widescreen</PresentationFormat>
  <Paragraphs>131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Agenda</vt:lpstr>
      <vt:lpstr>Introductions</vt:lpstr>
      <vt:lpstr>Vision and Mission</vt:lpstr>
      <vt:lpstr>Why are we here?</vt:lpstr>
      <vt:lpstr>What does it mean to be a  Title I school?</vt:lpstr>
      <vt:lpstr>Our School Goals</vt:lpstr>
      <vt:lpstr>How are Title I fund being used at Oasis?</vt:lpstr>
      <vt:lpstr>How funds are being spent…cont.</vt:lpstr>
      <vt:lpstr>How funds are being spent…cont.</vt:lpstr>
      <vt:lpstr>Oasis Values Parental Involvement</vt:lpstr>
      <vt:lpstr>What is the School/Home Learning Compact?</vt:lpstr>
      <vt:lpstr>Upcoming Family Events</vt:lpstr>
      <vt:lpstr>School Achievement</vt:lpstr>
      <vt:lpstr>Questions</vt:lpstr>
      <vt:lpstr>Thank you for coming and participating in our Annual Parent Meeting.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Giramur</dc:creator>
  <cp:lastModifiedBy>Michelle Lewis</cp:lastModifiedBy>
  <cp:revision>12</cp:revision>
  <dcterms:created xsi:type="dcterms:W3CDTF">2018-09-13T23:40:18Z</dcterms:created>
  <dcterms:modified xsi:type="dcterms:W3CDTF">2023-09-19T19:07:51Z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0x0101000D2E3094E3E5884A80B9613D30391042</vt:lpwstr>
  </property>
</Properties>
</file>